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handoutMasterIdLst>
    <p:handoutMasterId r:id="rId4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302" r:id="rId13"/>
    <p:sldId id="269" r:id="rId14"/>
    <p:sldId id="272" r:id="rId15"/>
    <p:sldId id="301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303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</p:sldIdLst>
  <p:sldSz cx="12192000" cy="6858000"/>
  <p:notesSz cx="9236075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4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1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02299" cy="351737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39" y="1"/>
            <a:ext cx="4002299" cy="351737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D52019E9-363F-4D65-8426-DAF0F7679F8F}" type="datetimeFigureOut">
              <a:rPr lang="en-US" smtClean="0"/>
              <a:t>3/3/2022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02299" cy="351736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39" y="6658664"/>
            <a:ext cx="4002299" cy="351736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4B92E784-9994-4ED0-B71E-B830E9F7E0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866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541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16259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888177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2528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057401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81210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928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303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01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605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3/3/2022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87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3/3/2022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952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3/3/2022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258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3/3/2022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624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84F1-FFEA-405F-9602-3DCA865EDA4E}" type="datetime1">
              <a:rPr lang="en-US" smtClean="0"/>
              <a:t>3/3/2022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200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3/3/2022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845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586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Ravin Ventures, LLC.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Industrial Land Annexation and Zone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6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Campus Industrial Demand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demand for Campus Industrial</a:t>
            </a:r>
          </a:p>
          <a:p>
            <a:pPr lvl="1"/>
            <a:r>
              <a:rPr lang="en-US" dirty="0" smtClean="0"/>
              <a:t>On Oregon Prospector (State of Oregon’s Business Prospect Source)</a:t>
            </a:r>
          </a:p>
          <a:p>
            <a:pPr lvl="2"/>
            <a:r>
              <a:rPr lang="en-US" sz="1600" dirty="0"/>
              <a:t>There Are 137 properties larger than 5 acres currently listed as </a:t>
            </a:r>
            <a:r>
              <a:rPr lang="en-US" sz="1600" dirty="0" smtClean="0"/>
              <a:t>industrial</a:t>
            </a:r>
            <a:endParaRPr lang="en-US" sz="1600" dirty="0"/>
          </a:p>
          <a:p>
            <a:pPr lvl="2"/>
            <a:r>
              <a:rPr lang="en-US" sz="1600" dirty="0"/>
              <a:t>Of those, 2 are listed as campus industrial</a:t>
            </a:r>
          </a:p>
          <a:p>
            <a:pPr lvl="1"/>
            <a:r>
              <a:rPr lang="en-US" dirty="0"/>
              <a:t>In discussions with potential customers, none were interested in CI</a:t>
            </a:r>
          </a:p>
          <a:p>
            <a:pPr lvl="1"/>
            <a:r>
              <a:rPr lang="en-US" dirty="0"/>
              <a:t>Business Oregon (State of Oregon’s </a:t>
            </a:r>
            <a:r>
              <a:rPr lang="en-US" dirty="0" smtClean="0"/>
              <a:t>business recruiters) were early advocate of light industrial zoning.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1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Bigfoot Beverage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87152"/>
            <a:ext cx="8596668" cy="4534679"/>
          </a:xfrm>
        </p:spPr>
        <p:txBody>
          <a:bodyPr/>
          <a:lstStyle/>
          <a:p>
            <a:r>
              <a:rPr lang="en-US" dirty="0" smtClean="0"/>
              <a:t>Went into escrow May of 2021</a:t>
            </a:r>
          </a:p>
          <a:p>
            <a:pPr lvl="1"/>
            <a:r>
              <a:rPr lang="en-US" dirty="0" smtClean="0"/>
              <a:t>Zoning of light industrial fits their company perfectly</a:t>
            </a:r>
          </a:p>
          <a:p>
            <a:pPr lvl="2"/>
            <a:r>
              <a:rPr lang="en-US" sz="1600" dirty="0" smtClean="0"/>
              <a:t>Soft drinks are an allowed use</a:t>
            </a:r>
          </a:p>
          <a:p>
            <a:pPr lvl="1"/>
            <a:r>
              <a:rPr lang="en-US" dirty="0" smtClean="0"/>
              <a:t>Great first end user</a:t>
            </a:r>
          </a:p>
          <a:p>
            <a:pPr lvl="2"/>
            <a:r>
              <a:rPr lang="en-US" sz="1600" dirty="0" smtClean="0"/>
              <a:t>Traffic impact would be minimal</a:t>
            </a:r>
          </a:p>
          <a:p>
            <a:pPr lvl="2"/>
            <a:r>
              <a:rPr lang="en-US" sz="1600" dirty="0" smtClean="0"/>
              <a:t>Water, sewer and power usage would be minimal</a:t>
            </a:r>
          </a:p>
          <a:p>
            <a:pPr lvl="2"/>
            <a:r>
              <a:rPr lang="en-US" sz="1600" dirty="0" smtClean="0"/>
              <a:t>Respected, local family company with long term roots</a:t>
            </a:r>
          </a:p>
          <a:p>
            <a:pPr lvl="1"/>
            <a:r>
              <a:rPr lang="en-US" dirty="0" smtClean="0"/>
              <a:t>If zoning were Campus Industrial</a:t>
            </a:r>
          </a:p>
          <a:p>
            <a:pPr lvl="2"/>
            <a:r>
              <a:rPr lang="en-US" sz="1600" dirty="0" smtClean="0"/>
              <a:t>Bigfoot wouldn’t be eligible under current zoning code</a:t>
            </a:r>
          </a:p>
          <a:p>
            <a:pPr lvl="2"/>
            <a:r>
              <a:rPr lang="en-US" sz="1600" dirty="0" smtClean="0"/>
              <a:t>40% open space would be an economic deal killer</a:t>
            </a:r>
          </a:p>
          <a:p>
            <a:pPr lvl="2"/>
            <a:r>
              <a:rPr lang="en-US" sz="1600" dirty="0" smtClean="0"/>
              <a:t>Would not pursue further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7027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Steve Lee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Coburg Developer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76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Campus Industrial History – Eugene/Springfield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Three main zoning districts in Eugene/Springfield area</a:t>
            </a:r>
          </a:p>
          <a:p>
            <a:pPr lvl="1"/>
            <a:r>
              <a:rPr lang="en-US" sz="2000" dirty="0"/>
              <a:t>Greenhill </a:t>
            </a:r>
            <a:r>
              <a:rPr lang="en-US" sz="2000" dirty="0" smtClean="0"/>
              <a:t>Industrial Park in </a:t>
            </a:r>
            <a:r>
              <a:rPr lang="en-US" sz="2000" dirty="0"/>
              <a:t>West Eugene</a:t>
            </a:r>
          </a:p>
          <a:p>
            <a:pPr lvl="1"/>
            <a:r>
              <a:rPr lang="en-US" sz="2000" dirty="0"/>
              <a:t>Chad Drive by Costco</a:t>
            </a:r>
          </a:p>
          <a:p>
            <a:pPr lvl="1"/>
            <a:r>
              <a:rPr lang="en-US" sz="2000" dirty="0"/>
              <a:t>Gateway on International Way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5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846" y="144651"/>
            <a:ext cx="8596668" cy="630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Greenhill – Zoning Map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05" y="774915"/>
            <a:ext cx="9708017" cy="551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3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83741"/>
          </a:xfrm>
        </p:spPr>
        <p:txBody>
          <a:bodyPr/>
          <a:lstStyle/>
          <a:p>
            <a:r>
              <a:rPr lang="en-US" dirty="0" smtClean="0"/>
              <a:t>Greenhill - 2000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45" y="1680519"/>
            <a:ext cx="9166882" cy="484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1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839" y="330630"/>
            <a:ext cx="8596668" cy="1320800"/>
          </a:xfrm>
        </p:spPr>
        <p:txBody>
          <a:bodyPr/>
          <a:lstStyle/>
          <a:p>
            <a:r>
              <a:rPr lang="en-US" dirty="0" smtClean="0"/>
              <a:t>Greenhill - 2006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16" y="1070919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1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836" y="299634"/>
            <a:ext cx="8596668" cy="1320800"/>
          </a:xfrm>
        </p:spPr>
        <p:txBody>
          <a:bodyPr/>
          <a:lstStyle/>
          <a:p>
            <a:r>
              <a:rPr lang="en-US" dirty="0" smtClean="0"/>
              <a:t>Greenhill 2011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5" y="96003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9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829" y="424482"/>
            <a:ext cx="8596668" cy="1320800"/>
          </a:xfrm>
        </p:spPr>
        <p:txBody>
          <a:bodyPr/>
          <a:lstStyle/>
          <a:p>
            <a:r>
              <a:rPr lang="en-US" dirty="0" smtClean="0"/>
              <a:t>Greenhill - 2021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75" y="120015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0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Greenhill – Takeaways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Very expensive buildout</a:t>
            </a:r>
          </a:p>
          <a:p>
            <a:pPr lvl="1"/>
            <a:r>
              <a:rPr lang="en-US" dirty="0" smtClean="0"/>
              <a:t>Not done in stages</a:t>
            </a:r>
          </a:p>
          <a:p>
            <a:r>
              <a:rPr lang="en-US" dirty="0" smtClean="0"/>
              <a:t>Properties purchased with no development</a:t>
            </a:r>
          </a:p>
          <a:p>
            <a:r>
              <a:rPr lang="en-US" dirty="0" smtClean="0"/>
              <a:t>Open space was 20%, not Coburg’s 40%</a:t>
            </a:r>
          </a:p>
          <a:p>
            <a:r>
              <a:rPr lang="en-US" dirty="0" smtClean="0"/>
              <a:t>No new development since Anheuser Busch</a:t>
            </a:r>
          </a:p>
          <a:p>
            <a:r>
              <a:rPr lang="en-US" dirty="0" smtClean="0"/>
              <a:t>Developer went bankrupt</a:t>
            </a:r>
          </a:p>
          <a:p>
            <a:r>
              <a:rPr lang="en-US" dirty="0" smtClean="0"/>
              <a:t>Demonstrates the risk associated with any development</a:t>
            </a:r>
          </a:p>
          <a:p>
            <a:pPr lvl="1"/>
            <a:r>
              <a:rPr lang="en-US" dirty="0" smtClean="0"/>
              <a:t>Was Eugene’s promoted success story in 2000</a:t>
            </a:r>
          </a:p>
          <a:p>
            <a:pPr lvl="1"/>
            <a:r>
              <a:rPr lang="en-US" dirty="0" smtClean="0"/>
              <a:t>Strict use requirements made it undesirable and uneconomical to develop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86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208716"/>
            <a:ext cx="8596668" cy="3880773"/>
          </a:xfrm>
        </p:spPr>
        <p:txBody>
          <a:bodyPr/>
          <a:lstStyle/>
          <a:p>
            <a:r>
              <a:rPr lang="en-US" dirty="0" smtClean="0"/>
              <a:t>Our Team:</a:t>
            </a:r>
          </a:p>
          <a:p>
            <a:pPr lvl="1"/>
            <a:r>
              <a:rPr lang="en-US" dirty="0" smtClean="0"/>
              <a:t>Ramon Fisher – Owner and Developer</a:t>
            </a:r>
          </a:p>
          <a:p>
            <a:pPr lvl="1"/>
            <a:r>
              <a:rPr lang="en-US" dirty="0" smtClean="0"/>
              <a:t>Ed Fisher – Owner and Developer</a:t>
            </a:r>
          </a:p>
          <a:p>
            <a:pPr lvl="1"/>
            <a:r>
              <a:rPr lang="en-US" dirty="0" smtClean="0"/>
              <a:t>Mike Stevenson – Owner and Developer</a:t>
            </a:r>
          </a:p>
          <a:p>
            <a:pPr lvl="1"/>
            <a:r>
              <a:rPr lang="en-US" dirty="0" smtClean="0"/>
              <a:t>Tony Favreau – Civil Engineer</a:t>
            </a:r>
          </a:p>
          <a:p>
            <a:pPr lvl="1"/>
            <a:r>
              <a:rPr lang="en-US" dirty="0" smtClean="0"/>
              <a:t>Eric Favreau – Civil Engineer</a:t>
            </a:r>
          </a:p>
          <a:p>
            <a:pPr lvl="1"/>
            <a:r>
              <a:rPr lang="en-US" dirty="0" smtClean="0"/>
              <a:t>Kelly Sandow – Traffic Engineer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35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13654"/>
            <a:ext cx="8596668" cy="1320800"/>
          </a:xfrm>
        </p:spPr>
        <p:txBody>
          <a:bodyPr/>
          <a:lstStyle/>
          <a:p>
            <a:r>
              <a:rPr lang="en-US" dirty="0" smtClean="0"/>
              <a:t>Chad Drive Zoning Map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03" y="774054"/>
            <a:ext cx="8873325" cy="600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1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7756"/>
          </a:xfrm>
        </p:spPr>
        <p:txBody>
          <a:bodyPr/>
          <a:lstStyle/>
          <a:p>
            <a:r>
              <a:rPr lang="en-US" dirty="0" smtClean="0"/>
              <a:t>Chad Drive - 2000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31" y="1723981"/>
            <a:ext cx="8178671" cy="4577964"/>
          </a:xfrm>
        </p:spPr>
      </p:pic>
    </p:spTree>
    <p:extLst>
      <p:ext uri="{BB962C8B-B14F-4D97-AF65-F5344CB8AC3E}">
        <p14:creationId xmlns:p14="http://schemas.microsoft.com/office/powerpoint/2010/main" val="212329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8753"/>
          </a:xfrm>
        </p:spPr>
        <p:txBody>
          <a:bodyPr/>
          <a:lstStyle/>
          <a:p>
            <a:r>
              <a:rPr lang="en-US" dirty="0" smtClean="0"/>
              <a:t>Chad Drive - 2021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433488"/>
            <a:ext cx="9300519" cy="4979344"/>
          </a:xfrm>
        </p:spPr>
      </p:pic>
    </p:spTree>
    <p:extLst>
      <p:ext uri="{BB962C8B-B14F-4D97-AF65-F5344CB8AC3E}">
        <p14:creationId xmlns:p14="http://schemas.microsoft.com/office/powerpoint/2010/main" val="195581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Gateway - 1993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005" y="1861752"/>
            <a:ext cx="7396455" cy="4476836"/>
          </a:xfrm>
        </p:spPr>
      </p:pic>
    </p:spTree>
    <p:extLst>
      <p:ext uri="{BB962C8B-B14F-4D97-AF65-F5344CB8AC3E}">
        <p14:creationId xmlns:p14="http://schemas.microsoft.com/office/powerpoint/2010/main" val="161049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Gateway - 2003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53" y="1672281"/>
            <a:ext cx="8186558" cy="4464907"/>
          </a:xfrm>
        </p:spPr>
      </p:pic>
    </p:spTree>
    <p:extLst>
      <p:ext uri="{BB962C8B-B14F-4D97-AF65-F5344CB8AC3E}">
        <p14:creationId xmlns:p14="http://schemas.microsoft.com/office/powerpoint/2010/main" val="91544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Gateway - 2011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4" y="1705232"/>
            <a:ext cx="8715632" cy="4646141"/>
          </a:xfrm>
        </p:spPr>
      </p:pic>
    </p:spTree>
    <p:extLst>
      <p:ext uri="{BB962C8B-B14F-4D97-AF65-F5344CB8AC3E}">
        <p14:creationId xmlns:p14="http://schemas.microsoft.com/office/powerpoint/2010/main" val="13581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Gateway - 2014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52" y="1474573"/>
            <a:ext cx="8153607" cy="4794421"/>
          </a:xfrm>
        </p:spPr>
      </p:pic>
    </p:spTree>
    <p:extLst>
      <p:ext uri="{BB962C8B-B14F-4D97-AF65-F5344CB8AC3E}">
        <p14:creationId xmlns:p14="http://schemas.microsoft.com/office/powerpoint/2010/main" val="197081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Gateway - 2021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231" y="1845275"/>
            <a:ext cx="7889996" cy="4534501"/>
          </a:xfrm>
        </p:spPr>
      </p:pic>
    </p:spTree>
    <p:extLst>
      <p:ext uri="{BB962C8B-B14F-4D97-AF65-F5344CB8AC3E}">
        <p14:creationId xmlns:p14="http://schemas.microsoft.com/office/powerpoint/2010/main" val="189604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Gateway - Takeaways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First subdivided almost 30 years ago</a:t>
            </a:r>
          </a:p>
          <a:p>
            <a:pPr lvl="1"/>
            <a:r>
              <a:rPr lang="en-US" sz="1800" dirty="0"/>
              <a:t>Still only 50% </a:t>
            </a:r>
            <a:r>
              <a:rPr lang="en-US" sz="1800" dirty="0" smtClean="0"/>
              <a:t>developed</a:t>
            </a:r>
          </a:p>
          <a:p>
            <a:r>
              <a:rPr lang="en-US" sz="2000" dirty="0" smtClean="0"/>
              <a:t>More available uses than Coburg Campus Industrial zone allows</a:t>
            </a:r>
            <a:endParaRPr lang="en-US" sz="2000" dirty="0"/>
          </a:p>
          <a:p>
            <a:r>
              <a:rPr lang="en-US" dirty="0"/>
              <a:t>Sony and Symantec were early developments</a:t>
            </a:r>
          </a:p>
          <a:p>
            <a:pPr lvl="1"/>
            <a:r>
              <a:rPr lang="en-US" sz="1800" dirty="0"/>
              <a:t>When they left, vacancies have been hard to </a:t>
            </a:r>
            <a:r>
              <a:rPr lang="en-US" sz="1800" dirty="0" smtClean="0"/>
              <a:t>fill, many jobs lost</a:t>
            </a:r>
            <a:endParaRPr lang="en-US" sz="1800" dirty="0"/>
          </a:p>
          <a:p>
            <a:r>
              <a:rPr lang="en-US" dirty="0"/>
              <a:t>Hawes Building developed in 2007</a:t>
            </a:r>
          </a:p>
          <a:p>
            <a:pPr lvl="1"/>
            <a:r>
              <a:rPr lang="en-US" sz="1800" dirty="0"/>
              <a:t>Good picture of current state of office space</a:t>
            </a:r>
          </a:p>
          <a:p>
            <a:pPr lvl="2"/>
            <a:r>
              <a:rPr lang="en-US" sz="1800" dirty="0"/>
              <a:t>COVID has driven down tenancies and office space values</a:t>
            </a:r>
          </a:p>
          <a:p>
            <a:pPr lvl="2"/>
            <a:r>
              <a:rPr lang="en-US" sz="1800" dirty="0"/>
              <a:t>Restaurant, coffee shop closed</a:t>
            </a:r>
          </a:p>
          <a:p>
            <a:pPr lvl="2"/>
            <a:r>
              <a:rPr lang="en-US" sz="1800" dirty="0"/>
              <a:t>Approx. 70% vacant</a:t>
            </a:r>
          </a:p>
        </p:txBody>
      </p:sp>
    </p:spTree>
    <p:extLst>
      <p:ext uri="{BB962C8B-B14F-4D97-AF65-F5344CB8AC3E}">
        <p14:creationId xmlns:p14="http://schemas.microsoft.com/office/powerpoint/2010/main" val="309627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Gateway – Takeaways,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Development since 2014</a:t>
            </a:r>
          </a:p>
          <a:p>
            <a:r>
              <a:rPr lang="en-US" sz="1800" dirty="0" smtClean="0"/>
              <a:t>CI early successes in Gateway show businesses suited to CI</a:t>
            </a:r>
          </a:p>
          <a:p>
            <a:pPr lvl="1"/>
            <a:r>
              <a:rPr lang="en-US" sz="1800" dirty="0" smtClean="0"/>
              <a:t>Office buildings</a:t>
            </a:r>
          </a:p>
          <a:p>
            <a:pPr lvl="1"/>
            <a:r>
              <a:rPr lang="en-US" sz="1800" dirty="0" smtClean="0"/>
              <a:t>Small lots</a:t>
            </a:r>
          </a:p>
          <a:p>
            <a:pPr lvl="1"/>
            <a:r>
              <a:rPr lang="en-US" sz="1800" dirty="0" smtClean="0"/>
              <a:t>Inside urban areas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1054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History of the Development</a:t>
            </a:r>
          </a:p>
          <a:p>
            <a:r>
              <a:rPr lang="en-US" dirty="0" smtClean="0"/>
              <a:t>Light Industrial vs. Campus Industrial</a:t>
            </a:r>
          </a:p>
          <a:p>
            <a:r>
              <a:rPr lang="en-US" dirty="0" smtClean="0"/>
              <a:t>Master Plan Overview</a:t>
            </a:r>
          </a:p>
          <a:p>
            <a:r>
              <a:rPr lang="en-US" dirty="0" smtClean="0"/>
              <a:t>Financial Impact of Campus Industrial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04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Campus Industrial History -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 smtClean="0"/>
              <a:t>Very limited </a:t>
            </a:r>
            <a:r>
              <a:rPr lang="en-US" sz="2200" dirty="0"/>
              <a:t>success over the last 20 years in three different areas</a:t>
            </a:r>
          </a:p>
          <a:p>
            <a:pPr lvl="1"/>
            <a:r>
              <a:rPr lang="en-US" sz="1800" dirty="0"/>
              <a:t>Greenhill </a:t>
            </a:r>
            <a:r>
              <a:rPr lang="en-US" sz="1800" dirty="0" smtClean="0"/>
              <a:t>ended in bankruptcy</a:t>
            </a:r>
            <a:endParaRPr lang="en-US" sz="1800" dirty="0"/>
          </a:p>
          <a:p>
            <a:pPr lvl="1"/>
            <a:r>
              <a:rPr lang="en-US" sz="1800" dirty="0"/>
              <a:t>Chad Drive – One development in 20 years</a:t>
            </a:r>
          </a:p>
          <a:p>
            <a:pPr lvl="1"/>
            <a:r>
              <a:rPr lang="en-US" sz="1800" dirty="0"/>
              <a:t>Gateway</a:t>
            </a:r>
          </a:p>
          <a:p>
            <a:pPr lvl="2"/>
            <a:r>
              <a:rPr lang="en-US" sz="1800" dirty="0"/>
              <a:t>Smaller parcels and more uses led to early success</a:t>
            </a:r>
          </a:p>
          <a:p>
            <a:pPr lvl="2"/>
            <a:r>
              <a:rPr lang="en-US" sz="1800" dirty="0"/>
              <a:t>Office space in that area no longer in </a:t>
            </a:r>
            <a:r>
              <a:rPr lang="en-US" sz="1800" dirty="0" smtClean="0"/>
              <a:t>demand</a:t>
            </a:r>
          </a:p>
          <a:p>
            <a:r>
              <a:rPr lang="en-US" sz="2200" dirty="0" smtClean="0"/>
              <a:t>In current environment and with zoning restrictions, CI would also fail with this development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4513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John Brown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Real Estate Broker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33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Master Plan Overview - Developer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Councilor Alexander asked how City can rely on us to bring forward good end users</a:t>
            </a:r>
          </a:p>
          <a:p>
            <a:pPr lvl="1"/>
            <a:r>
              <a:rPr lang="en-US" sz="1800" dirty="0"/>
              <a:t>Good working relationship with City</a:t>
            </a:r>
          </a:p>
          <a:p>
            <a:pPr lvl="1"/>
            <a:r>
              <a:rPr lang="en-US" sz="1800" dirty="0"/>
              <a:t>Can’t move forward without City’s approval of Master Plan</a:t>
            </a:r>
          </a:p>
          <a:p>
            <a:pPr lvl="1"/>
            <a:r>
              <a:rPr lang="en-US" sz="1800" dirty="0"/>
              <a:t>Developer needs to bring end users that fit</a:t>
            </a:r>
          </a:p>
          <a:p>
            <a:pPr marL="457200" lvl="1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3315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Master Plan Process, Contd.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Developer and End User present Master Plan</a:t>
            </a:r>
          </a:p>
          <a:p>
            <a:r>
              <a:rPr lang="en-US" dirty="0" smtClean="0"/>
              <a:t>Two types of revisions</a:t>
            </a:r>
          </a:p>
          <a:p>
            <a:pPr lvl="1"/>
            <a:r>
              <a:rPr lang="en-US" sz="1800" dirty="0"/>
              <a:t>No cost changes</a:t>
            </a:r>
          </a:p>
          <a:p>
            <a:pPr lvl="2"/>
            <a:r>
              <a:rPr lang="en-US" sz="1800" dirty="0"/>
              <a:t>Different lighting choices</a:t>
            </a:r>
          </a:p>
          <a:p>
            <a:pPr lvl="2"/>
            <a:r>
              <a:rPr lang="en-US" sz="1800" dirty="0"/>
              <a:t>Movement of features</a:t>
            </a:r>
          </a:p>
          <a:p>
            <a:pPr lvl="2"/>
            <a:r>
              <a:rPr lang="en-US" sz="1800" dirty="0"/>
              <a:t>Corrections</a:t>
            </a:r>
          </a:p>
          <a:p>
            <a:pPr lvl="2"/>
            <a:r>
              <a:rPr lang="en-US" sz="1800" dirty="0" smtClean="0"/>
              <a:t>Preferences </a:t>
            </a:r>
            <a:r>
              <a:rPr lang="en-US" sz="1800" dirty="0"/>
              <a:t>of City that can be implemented with no additional cost</a:t>
            </a:r>
          </a:p>
          <a:p>
            <a:pPr lvl="1"/>
            <a:r>
              <a:rPr lang="en-US" sz="1800" dirty="0" smtClean="0"/>
              <a:t>Negotiations</a:t>
            </a:r>
            <a:endParaRPr lang="en-US" sz="1800" dirty="0"/>
          </a:p>
          <a:p>
            <a:pPr lvl="2"/>
            <a:r>
              <a:rPr lang="en-US" sz="1800" dirty="0"/>
              <a:t>End user wants a bigger building, City wants more outdoor areas for employees</a:t>
            </a:r>
          </a:p>
        </p:txBody>
      </p:sp>
    </p:spTree>
    <p:extLst>
      <p:ext uri="{BB962C8B-B14F-4D97-AF65-F5344CB8AC3E}">
        <p14:creationId xmlns:p14="http://schemas.microsoft.com/office/powerpoint/2010/main" val="82726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Master Plan Process, Contd.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Bottom Line – Developer, End User and City all have to agree before we can move forward</a:t>
            </a:r>
          </a:p>
          <a:p>
            <a:r>
              <a:rPr lang="en-US" dirty="0" smtClean="0"/>
              <a:t>Collaborative process</a:t>
            </a:r>
          </a:p>
          <a:p>
            <a:r>
              <a:rPr lang="en-US" dirty="0" smtClean="0"/>
              <a:t>Example – Buffer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8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Master Plan Process, Contd.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41373" y="-439349"/>
            <a:ext cx="5758249" cy="91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9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Financial Impact of Campus Industrial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Development – Almost all costs are up front</a:t>
            </a:r>
          </a:p>
          <a:p>
            <a:pPr lvl="1"/>
            <a:r>
              <a:rPr lang="en-US" dirty="0" smtClean="0"/>
              <a:t>Before Construction</a:t>
            </a:r>
          </a:p>
          <a:p>
            <a:pPr lvl="2"/>
            <a:r>
              <a:rPr lang="en-US" dirty="0" smtClean="0"/>
              <a:t>Legal Expenses</a:t>
            </a:r>
          </a:p>
          <a:p>
            <a:pPr lvl="2"/>
            <a:r>
              <a:rPr lang="en-US" dirty="0" smtClean="0"/>
              <a:t>Planners</a:t>
            </a:r>
          </a:p>
          <a:p>
            <a:pPr lvl="2"/>
            <a:r>
              <a:rPr lang="en-US" dirty="0" smtClean="0"/>
              <a:t>Traffic Experts and Studies</a:t>
            </a:r>
          </a:p>
          <a:p>
            <a:pPr lvl="2"/>
            <a:r>
              <a:rPr lang="en-US" dirty="0" smtClean="0"/>
              <a:t>Wetlands Experts</a:t>
            </a:r>
          </a:p>
          <a:p>
            <a:pPr lvl="2"/>
            <a:r>
              <a:rPr lang="en-US" dirty="0" smtClean="0"/>
              <a:t>Permits and Fees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17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25098"/>
            <a:ext cx="8596668" cy="1320800"/>
          </a:xfrm>
        </p:spPr>
        <p:txBody>
          <a:bodyPr/>
          <a:lstStyle/>
          <a:p>
            <a:r>
              <a:rPr lang="en-US" dirty="0" smtClean="0"/>
              <a:t>Financial Impact of Campus Industrial	, Contd.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35811"/>
            <a:ext cx="8596668" cy="4857494"/>
          </a:xfrm>
        </p:spPr>
        <p:txBody>
          <a:bodyPr>
            <a:normAutofit/>
          </a:bodyPr>
          <a:lstStyle/>
          <a:p>
            <a:r>
              <a:rPr lang="en-US" dirty="0" smtClean="0"/>
              <a:t>Development – Almost all costs are up front</a:t>
            </a:r>
          </a:p>
          <a:p>
            <a:pPr lvl="2"/>
            <a:r>
              <a:rPr lang="en-US" sz="1800" dirty="0"/>
              <a:t>Once Approved</a:t>
            </a:r>
          </a:p>
          <a:p>
            <a:pPr lvl="3"/>
            <a:r>
              <a:rPr lang="en-US" sz="1800" dirty="0"/>
              <a:t>Wetland </a:t>
            </a:r>
            <a:r>
              <a:rPr lang="en-US" sz="1800" dirty="0" smtClean="0"/>
              <a:t>Mitigation</a:t>
            </a:r>
            <a:endParaRPr lang="en-US" sz="1800" dirty="0"/>
          </a:p>
          <a:p>
            <a:pPr lvl="3"/>
            <a:r>
              <a:rPr lang="en-US" sz="1800" dirty="0" smtClean="0"/>
              <a:t>Road Construction</a:t>
            </a:r>
          </a:p>
          <a:p>
            <a:pPr lvl="4"/>
            <a:r>
              <a:rPr lang="en-US" sz="1800" dirty="0" smtClean="0"/>
              <a:t>Right of Way</a:t>
            </a:r>
          </a:p>
          <a:p>
            <a:pPr lvl="4"/>
            <a:r>
              <a:rPr lang="en-US" sz="1800" dirty="0" smtClean="0"/>
              <a:t>Excavation</a:t>
            </a:r>
          </a:p>
          <a:p>
            <a:pPr lvl="4"/>
            <a:r>
              <a:rPr lang="en-US" sz="1800" dirty="0" smtClean="0"/>
              <a:t>Rocking</a:t>
            </a:r>
          </a:p>
          <a:p>
            <a:pPr lvl="4"/>
            <a:r>
              <a:rPr lang="en-US" sz="1800" dirty="0" smtClean="0"/>
              <a:t>Asphalt</a:t>
            </a:r>
          </a:p>
          <a:p>
            <a:pPr lvl="4"/>
            <a:r>
              <a:rPr lang="en-US" sz="1800" dirty="0" smtClean="0"/>
              <a:t>Sidewalks</a:t>
            </a:r>
          </a:p>
          <a:p>
            <a:pPr lvl="4"/>
            <a:r>
              <a:rPr lang="en-US" sz="1800" dirty="0" smtClean="0"/>
              <a:t>Lighting</a:t>
            </a:r>
          </a:p>
          <a:p>
            <a:pPr lvl="3"/>
            <a:r>
              <a:rPr lang="en-US" sz="1800" dirty="0" smtClean="0"/>
              <a:t>Sewer, Water and Power Lines</a:t>
            </a:r>
          </a:p>
          <a:p>
            <a:pPr lvl="3"/>
            <a:r>
              <a:rPr lang="en-US" sz="1800" dirty="0" smtClean="0"/>
              <a:t>Millions of dollars spent before the first sale can be made</a:t>
            </a:r>
          </a:p>
          <a:p>
            <a:pPr lvl="4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5981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25098"/>
            <a:ext cx="8596668" cy="1320800"/>
          </a:xfrm>
        </p:spPr>
        <p:txBody>
          <a:bodyPr/>
          <a:lstStyle/>
          <a:p>
            <a:r>
              <a:rPr lang="en-US" dirty="0" smtClean="0"/>
              <a:t>Financial Impact of Campus Industrial	, Contd.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35811"/>
            <a:ext cx="8596668" cy="4305552"/>
          </a:xfrm>
        </p:spPr>
        <p:txBody>
          <a:bodyPr/>
          <a:lstStyle/>
          <a:p>
            <a:r>
              <a:rPr lang="en-US" dirty="0" smtClean="0"/>
              <a:t>With Campus Industrial zoning</a:t>
            </a:r>
          </a:p>
          <a:p>
            <a:pPr lvl="1"/>
            <a:r>
              <a:rPr lang="en-US" sz="1800" dirty="0"/>
              <a:t>Not viable to move forward on a project that would </a:t>
            </a:r>
            <a:r>
              <a:rPr lang="en-US" sz="1800" dirty="0" smtClean="0"/>
              <a:t>fail</a:t>
            </a:r>
          </a:p>
          <a:p>
            <a:r>
              <a:rPr lang="en-US" sz="2000" dirty="0"/>
              <a:t>With Light Industrial zoning</a:t>
            </a:r>
          </a:p>
          <a:p>
            <a:pPr lvl="1"/>
            <a:r>
              <a:rPr lang="en-US" sz="2000" dirty="0"/>
              <a:t>Would move forward breaking ground when wetland fill permit is issued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65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10347"/>
            <a:ext cx="8596668" cy="4631016"/>
          </a:xfrm>
        </p:spPr>
        <p:txBody>
          <a:bodyPr/>
          <a:lstStyle/>
          <a:p>
            <a:r>
              <a:rPr lang="en-US" dirty="0" smtClean="0"/>
              <a:t>This is a long process</a:t>
            </a:r>
          </a:p>
          <a:p>
            <a:pPr lvl="1"/>
            <a:r>
              <a:rPr lang="en-US" sz="1800" dirty="0"/>
              <a:t>Started on 2010 and have methodically worked our way here</a:t>
            </a:r>
          </a:p>
          <a:p>
            <a:pPr lvl="1"/>
            <a:r>
              <a:rPr lang="en-US" sz="1800" dirty="0"/>
              <a:t>Show the differences between Light Industrial and Campus Industrial</a:t>
            </a:r>
          </a:p>
          <a:p>
            <a:pPr lvl="2"/>
            <a:r>
              <a:rPr lang="en-US" sz="1800" dirty="0"/>
              <a:t>Differences in allowed uses</a:t>
            </a:r>
          </a:p>
          <a:p>
            <a:pPr lvl="2"/>
            <a:r>
              <a:rPr lang="en-US" sz="1800" dirty="0"/>
              <a:t>Difference in demand</a:t>
            </a:r>
          </a:p>
          <a:p>
            <a:pPr lvl="2"/>
            <a:r>
              <a:rPr lang="en-US" sz="1800" dirty="0"/>
              <a:t>Bigfoot is a real world example of that difference</a:t>
            </a:r>
          </a:p>
          <a:p>
            <a:pPr lvl="1"/>
            <a:r>
              <a:rPr lang="en-US" sz="1800" dirty="0"/>
              <a:t>Campus Industrial History</a:t>
            </a:r>
          </a:p>
          <a:p>
            <a:pPr lvl="2"/>
            <a:r>
              <a:rPr lang="en-US" sz="1800" dirty="0"/>
              <a:t>Greenhill – </a:t>
            </a:r>
            <a:r>
              <a:rPr lang="en-US" sz="1800" dirty="0" smtClean="0"/>
              <a:t>Ended in bankruptcy</a:t>
            </a:r>
            <a:endParaRPr lang="en-US" sz="1800" dirty="0"/>
          </a:p>
          <a:p>
            <a:pPr lvl="2"/>
            <a:r>
              <a:rPr lang="en-US" sz="1800" dirty="0"/>
              <a:t>Chad Drive – Only one development in 22 </a:t>
            </a:r>
            <a:r>
              <a:rPr lang="en-US" sz="1800" dirty="0" smtClean="0"/>
              <a:t>years</a:t>
            </a:r>
          </a:p>
          <a:p>
            <a:pPr lvl="2"/>
            <a:r>
              <a:rPr lang="en-US" sz="1800" dirty="0" smtClean="0"/>
              <a:t>Gateway – Early successes but shift to office space has led to stagnation</a:t>
            </a:r>
            <a:endParaRPr lang="en-US" sz="1600" dirty="0"/>
          </a:p>
          <a:p>
            <a:pPr lvl="2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8181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573505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 smtClean="0"/>
              <a:t>History of the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2004 – Developed the Diamond Ridge Subdivision</a:t>
            </a:r>
          </a:p>
          <a:p>
            <a:r>
              <a:rPr lang="en-US" dirty="0" smtClean="0"/>
              <a:t>2010 – Purchased this property</a:t>
            </a:r>
          </a:p>
          <a:p>
            <a:r>
              <a:rPr lang="en-US" dirty="0" smtClean="0"/>
              <a:t>2014 – Urbanization Study</a:t>
            </a:r>
          </a:p>
          <a:p>
            <a:r>
              <a:rPr lang="en-US" dirty="0" smtClean="0"/>
              <a:t>2015 – UGB expansion approved by Lane County</a:t>
            </a:r>
          </a:p>
          <a:p>
            <a:r>
              <a:rPr lang="en-US" dirty="0" smtClean="0"/>
              <a:t>2016 – Appealed to LUBA</a:t>
            </a:r>
          </a:p>
          <a:p>
            <a:r>
              <a:rPr lang="en-US" dirty="0" smtClean="0"/>
              <a:t>2017 – Lane County approved revised UGB expansion</a:t>
            </a:r>
          </a:p>
          <a:p>
            <a:r>
              <a:rPr lang="en-US" dirty="0" smtClean="0"/>
              <a:t>2018 – Coburg approves admission to UGB</a:t>
            </a:r>
          </a:p>
          <a:p>
            <a:r>
              <a:rPr lang="en-US" dirty="0" smtClean="0"/>
              <a:t>2020 – Applies for annexation and land use change to Light Industrial</a:t>
            </a:r>
          </a:p>
          <a:p>
            <a:r>
              <a:rPr lang="en-US" dirty="0" smtClean="0"/>
              <a:t>2022 – Application Process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08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10347"/>
            <a:ext cx="8596668" cy="4631016"/>
          </a:xfrm>
        </p:spPr>
        <p:txBody>
          <a:bodyPr/>
          <a:lstStyle/>
          <a:p>
            <a:r>
              <a:rPr lang="en-US" sz="1800" dirty="0" smtClean="0"/>
              <a:t>Master Plan Process</a:t>
            </a:r>
          </a:p>
          <a:p>
            <a:pPr lvl="1"/>
            <a:r>
              <a:rPr lang="en-US" sz="1600" dirty="0" smtClean="0"/>
              <a:t>City, Developer and End User are collaborators, unable to move forward unless all agree</a:t>
            </a:r>
          </a:p>
          <a:p>
            <a:r>
              <a:rPr lang="en-US" sz="1800" dirty="0" smtClean="0"/>
              <a:t>Finall</a:t>
            </a:r>
            <a:r>
              <a:rPr lang="en-US" dirty="0" smtClean="0"/>
              <a:t>y, if Campus Industrial is chosen, we don’t see a path forward to develop a large property with no demand or isn’t economically feasible</a:t>
            </a:r>
          </a:p>
          <a:p>
            <a:r>
              <a:rPr lang="en-US" sz="1800" dirty="0" smtClean="0"/>
              <a:t>Thank you for your time</a:t>
            </a:r>
          </a:p>
          <a:p>
            <a:r>
              <a:rPr lang="en-US" dirty="0" smtClean="0"/>
              <a:t>Any questions?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8207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the Development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Detailed history to show work that goes into the process</a:t>
            </a:r>
          </a:p>
          <a:p>
            <a:pPr lvl="1"/>
            <a:r>
              <a:rPr lang="en-US" dirty="0" smtClean="0"/>
              <a:t>Our team</a:t>
            </a:r>
          </a:p>
          <a:p>
            <a:pPr lvl="1"/>
            <a:r>
              <a:rPr lang="en-US" dirty="0" smtClean="0"/>
              <a:t>City of Coburg</a:t>
            </a:r>
          </a:p>
          <a:p>
            <a:pPr lvl="1"/>
            <a:r>
              <a:rPr lang="en-US" dirty="0" smtClean="0"/>
              <a:t>LCOG</a:t>
            </a:r>
          </a:p>
          <a:p>
            <a:pPr lvl="1"/>
            <a:r>
              <a:rPr lang="en-US" dirty="0" smtClean="0"/>
              <a:t>Lane County</a:t>
            </a:r>
          </a:p>
          <a:p>
            <a:pPr lvl="1"/>
            <a:r>
              <a:rPr lang="en-US" dirty="0" smtClean="0"/>
              <a:t>ODOT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00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Involvement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193" y="1773410"/>
            <a:ext cx="8596668" cy="4421444"/>
          </a:xfrm>
        </p:spPr>
        <p:txBody>
          <a:bodyPr/>
          <a:lstStyle/>
          <a:p>
            <a:r>
              <a:rPr lang="en-US" dirty="0" smtClean="0"/>
              <a:t>The public has always had a voice in the process</a:t>
            </a:r>
          </a:p>
          <a:p>
            <a:pPr lvl="1"/>
            <a:r>
              <a:rPr lang="en-US" dirty="0" smtClean="0"/>
              <a:t>Coburg Crossings and Charettes</a:t>
            </a:r>
          </a:p>
          <a:p>
            <a:pPr lvl="1"/>
            <a:r>
              <a:rPr lang="en-US" dirty="0" smtClean="0"/>
              <a:t>Urbanization Study public meetings</a:t>
            </a:r>
          </a:p>
          <a:p>
            <a:pPr lvl="1"/>
            <a:r>
              <a:rPr lang="en-US" dirty="0" smtClean="0"/>
              <a:t>Lane County public meetings</a:t>
            </a:r>
          </a:p>
          <a:p>
            <a:pPr lvl="1"/>
            <a:r>
              <a:rPr lang="en-US" dirty="0" smtClean="0"/>
              <a:t>Zoning subcommittees</a:t>
            </a:r>
          </a:p>
          <a:p>
            <a:pPr lvl="1"/>
            <a:r>
              <a:rPr lang="en-US" dirty="0" smtClean="0"/>
              <a:t>City Council public hearings</a:t>
            </a:r>
          </a:p>
          <a:p>
            <a:pPr lvl="1"/>
            <a:r>
              <a:rPr lang="en-US" dirty="0" smtClean="0"/>
              <a:t>Planning commission public meetings</a:t>
            </a:r>
          </a:p>
          <a:p>
            <a:pPr lvl="1"/>
            <a:r>
              <a:rPr lang="en-US" dirty="0" smtClean="0"/>
              <a:t>Appeals process tested and moved forward</a:t>
            </a:r>
          </a:p>
          <a:p>
            <a:pPr lvl="1"/>
            <a:r>
              <a:rPr lang="en-US" dirty="0" smtClean="0"/>
              <a:t>Developer meetings with stakeholders</a:t>
            </a:r>
          </a:p>
          <a:p>
            <a:pPr lvl="2"/>
            <a:r>
              <a:rPr lang="en-US" sz="1600" dirty="0" smtClean="0"/>
              <a:t>Any concerns brought to us, we tried to listen and help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31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Industrial vs. Campus Industrial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614" y="1575703"/>
            <a:ext cx="8596668" cy="5077760"/>
          </a:xfrm>
        </p:spPr>
        <p:txBody>
          <a:bodyPr/>
          <a:lstStyle/>
          <a:p>
            <a:r>
              <a:rPr lang="en-US" dirty="0" smtClean="0"/>
              <a:t>Universally, Campus Industrial is seen as zone for office space</a:t>
            </a:r>
          </a:p>
          <a:p>
            <a:pPr lvl="1"/>
            <a:r>
              <a:rPr lang="en-US" dirty="0" smtClean="0"/>
              <a:t>Due to COVID-19, there is a rethinking of how companies allocate capital investment in office space</a:t>
            </a:r>
          </a:p>
          <a:p>
            <a:pPr lvl="2"/>
            <a:r>
              <a:rPr lang="en-US" sz="1600" dirty="0" smtClean="0"/>
              <a:t>Vacancies of office space are at all-time highs</a:t>
            </a:r>
          </a:p>
          <a:p>
            <a:pPr lvl="2"/>
            <a:r>
              <a:rPr lang="en-US" sz="1600" dirty="0" smtClean="0"/>
              <a:t>Companies have seen that an at-home workforce can work efficiently</a:t>
            </a:r>
          </a:p>
          <a:p>
            <a:pPr lvl="2"/>
            <a:r>
              <a:rPr lang="en-US" sz="1600" dirty="0" smtClean="0"/>
              <a:t>Worst time to own or build office space since 1980s recession</a:t>
            </a:r>
          </a:p>
          <a:p>
            <a:pPr lvl="1"/>
            <a:r>
              <a:rPr lang="en-US" dirty="0" smtClean="0"/>
              <a:t>Companies won’t make large capital investment in a zone that’s not feasible</a:t>
            </a:r>
          </a:p>
          <a:p>
            <a:pPr lvl="2"/>
            <a:r>
              <a:rPr lang="en-US" sz="1600" dirty="0" smtClean="0"/>
              <a:t>Companies wouldn’t relocate entire businesses for just new office space</a:t>
            </a:r>
          </a:p>
          <a:p>
            <a:pPr lvl="2"/>
            <a:r>
              <a:rPr lang="en-US" sz="1600" dirty="0" smtClean="0"/>
              <a:t>Scale of 20 acre parcels makes office building impractical</a:t>
            </a:r>
          </a:p>
          <a:p>
            <a:pPr lvl="2"/>
            <a:r>
              <a:rPr lang="en-US" sz="1600" dirty="0"/>
              <a:t>O</a:t>
            </a:r>
            <a:r>
              <a:rPr lang="en-US" sz="1600" dirty="0" smtClean="0"/>
              <a:t>ffice </a:t>
            </a:r>
            <a:r>
              <a:rPr lang="en-US" sz="1600" dirty="0"/>
              <a:t>s</a:t>
            </a:r>
            <a:r>
              <a:rPr lang="en-US" sz="1600" dirty="0" smtClean="0"/>
              <a:t>pace generally has 10 times more vehicle trips per SF than light industrial</a:t>
            </a:r>
          </a:p>
          <a:p>
            <a:pPr lvl="3"/>
            <a:r>
              <a:rPr lang="en-US" sz="1600" dirty="0"/>
              <a:t>Office Space – 3.93 trips per 1,000 SF</a:t>
            </a:r>
          </a:p>
          <a:p>
            <a:pPr lvl="3"/>
            <a:r>
              <a:rPr lang="en-US" sz="1600" dirty="0"/>
              <a:t>Light Industrial 0.4 trips per 1,000 SF</a:t>
            </a:r>
          </a:p>
        </p:txBody>
      </p:sp>
    </p:spTree>
    <p:extLst>
      <p:ext uri="{BB962C8B-B14F-4D97-AF65-F5344CB8AC3E}">
        <p14:creationId xmlns:p14="http://schemas.microsoft.com/office/powerpoint/2010/main" val="32260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236687" cy="1320800"/>
          </a:xfrm>
        </p:spPr>
        <p:txBody>
          <a:bodyPr/>
          <a:lstStyle/>
          <a:p>
            <a:r>
              <a:rPr lang="en-US" dirty="0" smtClean="0"/>
              <a:t>Light Industrial vs Campus Industrial, cntd.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Manufacturing and Assembly</a:t>
            </a:r>
          </a:p>
          <a:p>
            <a:pPr lvl="1"/>
            <a:r>
              <a:rPr lang="en-US" dirty="0" smtClean="0"/>
              <a:t>CI code states that no manufacturing is permitted where air pollution authority requires an air quality permit</a:t>
            </a:r>
          </a:p>
          <a:p>
            <a:pPr lvl="2"/>
            <a:r>
              <a:rPr lang="en-US" dirty="0" smtClean="0"/>
              <a:t>LRAPA issues air quality permits for any new commercial or industrial construction</a:t>
            </a:r>
          </a:p>
          <a:p>
            <a:pPr lvl="2"/>
            <a:r>
              <a:rPr lang="en-US" dirty="0" smtClean="0"/>
              <a:t>No manufacturing use would be permitted in CI zone</a:t>
            </a:r>
          </a:p>
          <a:p>
            <a:pPr lvl="1"/>
            <a:r>
              <a:rPr lang="en-US" dirty="0" smtClean="0"/>
              <a:t>Zoning as CI would severely limit the uses that are possible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73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33663"/>
            <a:ext cx="9104340" cy="1320800"/>
          </a:xfrm>
        </p:spPr>
        <p:txBody>
          <a:bodyPr/>
          <a:lstStyle/>
          <a:p>
            <a:r>
              <a:rPr lang="en-US" dirty="0"/>
              <a:t>Light Industrial vs Campus Industrial, cntd.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End Product</a:t>
            </a:r>
          </a:p>
          <a:p>
            <a:pPr lvl="1"/>
            <a:r>
              <a:rPr lang="en-US" dirty="0" smtClean="0"/>
              <a:t>40% Open space for CI vs. 20% open space for LI</a:t>
            </a:r>
          </a:p>
          <a:p>
            <a:pPr lvl="2"/>
            <a:r>
              <a:rPr lang="en-US" sz="1600" dirty="0" smtClean="0"/>
              <a:t>More open space sounds beneficial</a:t>
            </a:r>
          </a:p>
          <a:p>
            <a:pPr lvl="2"/>
            <a:r>
              <a:rPr lang="en-US" sz="1600" dirty="0" smtClean="0"/>
              <a:t>For 20 acre lots, 8 acres of open space is unmarketable</a:t>
            </a:r>
            <a:endParaRPr lang="en-US" sz="1600" dirty="0"/>
          </a:p>
          <a:p>
            <a:pPr lvl="2"/>
            <a:r>
              <a:rPr lang="en-US" sz="1600" dirty="0" smtClean="0"/>
              <a:t>No company would purchase a 20 acre parcel, only to be used for office space and not be able to use 8 acres.</a:t>
            </a:r>
          </a:p>
          <a:p>
            <a:pPr lvl="2"/>
            <a:r>
              <a:rPr lang="en-US" sz="1600" dirty="0" smtClean="0"/>
              <a:t>Campus Industrial better suited to smaller parcels (1-5 acres)</a:t>
            </a:r>
          </a:p>
        </p:txBody>
      </p:sp>
    </p:spTree>
    <p:extLst>
      <p:ext uri="{BB962C8B-B14F-4D97-AF65-F5344CB8AC3E}">
        <p14:creationId xmlns:p14="http://schemas.microsoft.com/office/powerpoint/2010/main" val="204503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5207</TotalTime>
  <Words>1275</Words>
  <Application>Microsoft Office PowerPoint</Application>
  <PresentationFormat>Widescreen</PresentationFormat>
  <Paragraphs>207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Trebuchet MS</vt:lpstr>
      <vt:lpstr>Wingdings 3</vt:lpstr>
      <vt:lpstr>Facet</vt:lpstr>
      <vt:lpstr>Ravin Ventures, LLC.</vt:lpstr>
      <vt:lpstr>Introduction</vt:lpstr>
      <vt:lpstr>Purpose </vt:lpstr>
      <vt:lpstr>History of the Development</vt:lpstr>
      <vt:lpstr>History of the Development </vt:lpstr>
      <vt:lpstr>Community Involvement </vt:lpstr>
      <vt:lpstr>Light Industrial vs. Campus Industrial</vt:lpstr>
      <vt:lpstr>Light Industrial vs Campus Industrial, cntd.</vt:lpstr>
      <vt:lpstr>Light Industrial vs Campus Industrial, cntd.</vt:lpstr>
      <vt:lpstr>Campus Industrial Demand</vt:lpstr>
      <vt:lpstr>Bigfoot Beverage</vt:lpstr>
      <vt:lpstr>Steve Lee</vt:lpstr>
      <vt:lpstr>Campus Industrial History – Eugene/Springfield</vt:lpstr>
      <vt:lpstr>Greenhill – Zoning Map </vt:lpstr>
      <vt:lpstr>Greenhill - 2000</vt:lpstr>
      <vt:lpstr>Greenhill - 2006</vt:lpstr>
      <vt:lpstr>Greenhill 2011</vt:lpstr>
      <vt:lpstr>Greenhill - 2021</vt:lpstr>
      <vt:lpstr>Greenhill – Takeaways </vt:lpstr>
      <vt:lpstr>Chad Drive Zoning Map</vt:lpstr>
      <vt:lpstr>Chad Drive - 2000</vt:lpstr>
      <vt:lpstr>Chad Drive - 2021</vt:lpstr>
      <vt:lpstr>Gateway - 1993</vt:lpstr>
      <vt:lpstr>Gateway - 2003</vt:lpstr>
      <vt:lpstr>Gateway - 2011</vt:lpstr>
      <vt:lpstr>Gateway - 2014</vt:lpstr>
      <vt:lpstr>Gateway - 2021</vt:lpstr>
      <vt:lpstr>Gateway - Takeaways</vt:lpstr>
      <vt:lpstr>Gateway – Takeaways, Cont.</vt:lpstr>
      <vt:lpstr>Campus Industrial History - Summary</vt:lpstr>
      <vt:lpstr>John Brown</vt:lpstr>
      <vt:lpstr>Master Plan Overview - Developer</vt:lpstr>
      <vt:lpstr>Master Plan Process, Contd.</vt:lpstr>
      <vt:lpstr>Master Plan Process, Contd.</vt:lpstr>
      <vt:lpstr>Master Plan Process, Contd.</vt:lpstr>
      <vt:lpstr>Financial Impact of Campus Industrial </vt:lpstr>
      <vt:lpstr>Financial Impact of Campus Industrial , Contd.</vt:lpstr>
      <vt:lpstr>Financial Impact of Campus Industrial , Contd.</vt:lpstr>
      <vt:lpstr>Summary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Oakridge Sand &amp; Gravel</dc:title>
  <dc:creator>jade</dc:creator>
  <cp:lastModifiedBy>Erin Brown</cp:lastModifiedBy>
  <cp:revision>70</cp:revision>
  <cp:lastPrinted>2022-02-21T21:43:34Z</cp:lastPrinted>
  <dcterms:created xsi:type="dcterms:W3CDTF">2020-10-07T19:06:05Z</dcterms:created>
  <dcterms:modified xsi:type="dcterms:W3CDTF">2022-03-03T21:51:18Z</dcterms:modified>
</cp:coreProperties>
</file>